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c20761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c207618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7c207618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7c207618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106d382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106d382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10b3f8a7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10b3f8a7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207618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207618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0b3f8a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10b3f8a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10b3f8a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10b3f8a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207618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207618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5408c9f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5408c9f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7c207618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7c207618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0b3f8a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0b3f8a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0b3f8a78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10b3f8a78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0b3f8a78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0b3f8a78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7c207618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7c207618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7c207618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7c207618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10b3f8a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10b3f8a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10b3f8a7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10b3f8a7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7c20761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7c20761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7e2fd33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7e2fd33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7e2fd33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7e2fd33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106d382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106d382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0b3f8a7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0b3f8a7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7ee78fe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7ee78fe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c20761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c20761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7c2076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7c2076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7e2fd33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7e2fd33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c20761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c20761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c207618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c207618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0b3f8a78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10b3f8a78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45206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8502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2921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203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715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2007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5816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52346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26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880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13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80945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85624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48021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69286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8838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25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1677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72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07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8" r:id="rId18"/>
    <p:sldLayoutId id="2147483697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W.L. Gore Iliac Bifurcation Aneurysm Model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Chadrick Jennings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Seth Mabes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Nicholas Norris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Noah Wick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55391" y="12207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Analyses Summary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The Team </a:t>
            </a:r>
            <a:endParaRPr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- Solidworks model 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311700" y="76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Required - detailed understanding of the geometry that makes up the common iliacs.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9841"/>
            <a:ext cx="8520599" cy="194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Diameters, lengths, wall thicknesses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0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The geometric values were averaged from numerous journal articles. These average values were organized and a model was created that matched them. This model was used for flow analysis. </a:t>
            </a:r>
            <a:endParaRPr sz="1400" dirty="0"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300" y="763725"/>
            <a:ext cx="6431585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Radii of Curvature and Angles of Take off 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878770" y="1457281"/>
            <a:ext cx="3834998" cy="322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dirty="0"/>
              <a:t>These were also taken from averaged data. </a:t>
            </a:r>
          </a:p>
          <a:p>
            <a:pPr marL="114300" indent="0">
              <a:buNone/>
            </a:pPr>
            <a:r>
              <a:rPr lang="en-US" dirty="0"/>
              <a:t>This was the most difficult thing to consider</a:t>
            </a:r>
          </a:p>
          <a:p>
            <a:pPr marL="114300" indent="0">
              <a:buNone/>
            </a:pPr>
            <a:r>
              <a:rPr lang="en-US" dirty="0"/>
              <a:t>while modeling in </a:t>
            </a:r>
            <a:r>
              <a:rPr lang="en-US" dirty="0" err="1"/>
              <a:t>solidworks</a:t>
            </a:r>
            <a:r>
              <a:rPr lang="en-US" dirty="0"/>
              <a:t>. The bifurcation</a:t>
            </a:r>
          </a:p>
          <a:p>
            <a:pPr marL="114300" indent="0">
              <a:buNone/>
            </a:pPr>
            <a:r>
              <a:rPr lang="en-US" dirty="0"/>
              <a:t>had to be </a:t>
            </a:r>
            <a:r>
              <a:rPr lang="en-US" dirty="0" err="1"/>
              <a:t>castable</a:t>
            </a:r>
            <a:r>
              <a:rPr lang="en-US" dirty="0"/>
              <a:t>, anatomically correct, and </a:t>
            </a:r>
          </a:p>
          <a:p>
            <a:pPr marL="114300" indent="0">
              <a:buNone/>
            </a:pPr>
            <a:r>
              <a:rPr lang="en-US" dirty="0"/>
              <a:t>be able to be constructed in </a:t>
            </a:r>
            <a:r>
              <a:rPr lang="en-US" dirty="0" err="1"/>
              <a:t>solidworks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/>
              <a:t>This took numerous attempts.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420" y="847681"/>
            <a:ext cx="381005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Fluid Flow Analysis - Chadrick Jennings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11700" y="7637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Assumptions</a:t>
            </a:r>
            <a:endParaRPr sz="1400"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Inviscid</a:t>
            </a: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Incompressible</a:t>
            </a: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Steady State</a:t>
            </a:r>
            <a:endParaRPr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ClrTx/>
              <a:buSzPts val="1100"/>
              <a:buFont typeface="Wingdings" panose="05000000000000000000" pitchFamily="2" charset="2"/>
              <a:buChar char="Ø"/>
            </a:pPr>
            <a:r>
              <a:rPr lang="en" sz="1400" dirty="0"/>
              <a:t>Major Losses</a:t>
            </a:r>
            <a:endParaRPr sz="1400"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Entry lengths for FDF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Pump to Coupling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Coupling to Bifurcation</a:t>
            </a: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Friction Factor based on Laminar Flow</a:t>
            </a:r>
            <a:endParaRPr sz="1400"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4294967295"/>
          </p:nvPr>
        </p:nvSpPr>
        <p:spPr>
          <a:xfrm>
            <a:off x="4883150" y="1166813"/>
            <a:ext cx="426085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4294967295"/>
          </p:nvPr>
        </p:nvSpPr>
        <p:spPr>
          <a:xfrm>
            <a:off x="4097338" y="765625"/>
            <a:ext cx="5046662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Minor Losses</a:t>
            </a:r>
            <a:endParaRPr sz="1400"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Coupling between ‘aorta’ and system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K-value found online as basic ‘coupling’ [1]</a:t>
            </a: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Bifurcation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K-value found online as ‘y’ fitting [1]</a:t>
            </a: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Aneurysm</a:t>
            </a:r>
            <a:endParaRPr sz="14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Entrance to aneurysm k-value was an average between:</a:t>
            </a:r>
            <a:endParaRPr sz="14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Sudden Expansion [2]</a:t>
            </a:r>
            <a:endParaRPr sz="14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Diffuser [3]</a:t>
            </a:r>
            <a:endParaRPr sz="14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Exit from aneurysm k-value was an average between:</a:t>
            </a:r>
            <a:endParaRPr sz="14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Sudden Contraction [2]</a:t>
            </a:r>
            <a:endParaRPr sz="14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400" dirty="0"/>
              <a:t>Nozzle [2]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050" y="813075"/>
            <a:ext cx="6395901" cy="351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Fluid Flow Analysis (cont.)</a:t>
            </a:r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11700" y="763725"/>
            <a:ext cx="8520600" cy="3416400"/>
          </a:xfrm>
        </p:spPr>
        <p:txBody>
          <a:bodyPr>
            <a:norm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Results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Total Head Loss: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Major and Minor added together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h = 0.0014 m^2/s^2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Pressure Drop: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Known inlet pressure from analytical data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Calculated pressure drop over entire system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sz="1400" dirty="0"/>
              <a:t>ΔP = 2.77 Pa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4294967295"/>
          </p:nvPr>
        </p:nvSpPr>
        <p:spPr>
          <a:xfrm>
            <a:off x="4884738" y="816081"/>
            <a:ext cx="4259262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" sz="1400" dirty="0"/>
              <a:t>Shear Stress Distribution:</a:t>
            </a:r>
            <a:endParaRPr sz="14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Average diameter used for calculation</a:t>
            </a:r>
            <a:endParaRPr sz="14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sz="1400" dirty="0"/>
              <a:t>Rough  estimate for the system</a:t>
            </a:r>
            <a:endParaRPr sz="1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" sz="1400" dirty="0"/>
              <a:t>𝝉_rx = -0.019 Pa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Analysis - Seth Mabes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954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Goal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Compare different manufacturing possibilities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Time, Materials, ease and Overall cost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Succinct manufacturing process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Cut lost time and materials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Model Volumes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Inner /outer 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Mold Volumes </a:t>
            </a:r>
            <a:endParaRPr sz="1400" dirty="0"/>
          </a:p>
          <a:p>
            <a:pPr marL="1200150" lvl="0" indent="-285750" algn="l" rtl="0">
              <a:spcBef>
                <a:spcPts val="1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48" y="0"/>
            <a:ext cx="255445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3731F-48CF-4F65-ABF5-F9FCEFBF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965" y="2571750"/>
            <a:ext cx="279803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Lost wax method</a:t>
            </a: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7C4342-56E1-4062-B0D8-9EBA2E28C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21952"/>
              </p:ext>
            </p:extLst>
          </p:nvPr>
        </p:nvGraphicFramePr>
        <p:xfrm>
          <a:off x="311700" y="2779852"/>
          <a:ext cx="5461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310863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44974756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84318764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57753794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06125172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63474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6888815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Quantity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151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Silicone Per mold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861 ml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Part 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376 ml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Part 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38 ml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8691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Acrylic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 – 130.36mm x 55mm (long side)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391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 – 109mm x 55mm (short side)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4721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1 – 132mm x 109mm (base)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60966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379563-FF52-4BA5-8129-90E13645E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63424"/>
              </p:ext>
            </p:extLst>
          </p:nvPr>
        </p:nvGraphicFramePr>
        <p:xfrm>
          <a:off x="311700" y="763725"/>
          <a:ext cx="6939207" cy="1808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056">
                  <a:extLst>
                    <a:ext uri="{9D8B030D-6E8A-4147-A177-3AD203B41FA5}">
                      <a16:colId xmlns:a16="http://schemas.microsoft.com/office/drawing/2014/main" val="1204529636"/>
                    </a:ext>
                  </a:extLst>
                </a:gridCol>
                <a:gridCol w="511058">
                  <a:extLst>
                    <a:ext uri="{9D8B030D-6E8A-4147-A177-3AD203B41FA5}">
                      <a16:colId xmlns:a16="http://schemas.microsoft.com/office/drawing/2014/main" val="1260669298"/>
                    </a:ext>
                  </a:extLst>
                </a:gridCol>
                <a:gridCol w="457823">
                  <a:extLst>
                    <a:ext uri="{9D8B030D-6E8A-4147-A177-3AD203B41FA5}">
                      <a16:colId xmlns:a16="http://schemas.microsoft.com/office/drawing/2014/main" val="1830071212"/>
                    </a:ext>
                  </a:extLst>
                </a:gridCol>
                <a:gridCol w="489764">
                  <a:extLst>
                    <a:ext uri="{9D8B030D-6E8A-4147-A177-3AD203B41FA5}">
                      <a16:colId xmlns:a16="http://schemas.microsoft.com/office/drawing/2014/main" val="2416242200"/>
                    </a:ext>
                  </a:extLst>
                </a:gridCol>
                <a:gridCol w="915645">
                  <a:extLst>
                    <a:ext uri="{9D8B030D-6E8A-4147-A177-3AD203B41FA5}">
                      <a16:colId xmlns:a16="http://schemas.microsoft.com/office/drawing/2014/main" val="3601077452"/>
                    </a:ext>
                  </a:extLst>
                </a:gridCol>
                <a:gridCol w="447176">
                  <a:extLst>
                    <a:ext uri="{9D8B030D-6E8A-4147-A177-3AD203B41FA5}">
                      <a16:colId xmlns:a16="http://schemas.microsoft.com/office/drawing/2014/main" val="2211026875"/>
                    </a:ext>
                  </a:extLst>
                </a:gridCol>
                <a:gridCol w="519042">
                  <a:extLst>
                    <a:ext uri="{9D8B030D-6E8A-4147-A177-3AD203B41FA5}">
                      <a16:colId xmlns:a16="http://schemas.microsoft.com/office/drawing/2014/main" val="824709980"/>
                    </a:ext>
                  </a:extLst>
                </a:gridCol>
                <a:gridCol w="511058">
                  <a:extLst>
                    <a:ext uri="{9D8B030D-6E8A-4147-A177-3AD203B41FA5}">
                      <a16:colId xmlns:a16="http://schemas.microsoft.com/office/drawing/2014/main" val="1054167725"/>
                    </a:ext>
                  </a:extLst>
                </a:gridCol>
                <a:gridCol w="702705">
                  <a:extLst>
                    <a:ext uri="{9D8B030D-6E8A-4147-A177-3AD203B41FA5}">
                      <a16:colId xmlns:a16="http://schemas.microsoft.com/office/drawing/2014/main" val="782091445"/>
                    </a:ext>
                  </a:extLst>
                </a:gridCol>
                <a:gridCol w="638822">
                  <a:extLst>
                    <a:ext uri="{9D8B030D-6E8A-4147-A177-3AD203B41FA5}">
                      <a16:colId xmlns:a16="http://schemas.microsoft.com/office/drawing/2014/main" val="1770463817"/>
                    </a:ext>
                  </a:extLst>
                </a:gridCol>
                <a:gridCol w="511058">
                  <a:extLst>
                    <a:ext uri="{9D8B030D-6E8A-4147-A177-3AD203B41FA5}">
                      <a16:colId xmlns:a16="http://schemas.microsoft.com/office/drawing/2014/main" val="1014744188"/>
                    </a:ext>
                  </a:extLst>
                </a:gridCol>
              </a:tblGrid>
              <a:tr h="3272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Materials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Amount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quantity to create molds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900" u="none" strike="noStrike">
                          <a:effectLst/>
                        </a:rPr>
                        <a:t>quantity per casting (post silicone)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quantity for 13 casts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78471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acrylic 12x24x3/16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54 in^3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casting box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sheet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2981250383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Sulfer-free clay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13.91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 lbs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create split zone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304197086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universal mold release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16.45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14 Fl oz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spray onto molds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 oz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 oz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 oz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1484786842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3D print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 print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core for molds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prints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172563740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32 oz mixing containers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39.96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100 cups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mixing materials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1594683534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two part silicone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gallon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create 2 molds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gallons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use per mold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1791687107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paraffin wax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555 ml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inner core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ml (reusable)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2461961054"/>
                  </a:ext>
                </a:extLst>
              </a:tr>
              <a:tr h="1718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polyurethane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gallon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cast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gallons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2675434489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total cost of materials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355.29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USD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6" marR="7416" marT="7416" marB="0" anchor="b"/>
                </a:tc>
                <a:extLst>
                  <a:ext uri="{0D108BD9-81ED-4DB2-BD59-A6C34878D82A}">
                    <a16:rowId xmlns:a16="http://schemas.microsoft.com/office/drawing/2014/main" val="21777637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61325" y="45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- Noah Wick 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Determining Arterial Wall Elasticity/Compliance  [4]</a:t>
            </a:r>
            <a:endParaRPr sz="1400" dirty="0"/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Arteries are Heterogeneous Materials: 3 Concentric layers</a:t>
            </a:r>
            <a:endParaRPr sz="1400" dirty="0"/>
          </a:p>
          <a:p>
            <a: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200" dirty="0"/>
              <a:t>Tunica Adventitia: Outer Layer</a:t>
            </a:r>
            <a:endParaRPr sz="1200" dirty="0"/>
          </a:p>
          <a:p>
            <a: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200" dirty="0"/>
              <a:t>Tunica Media: Middle Layer</a:t>
            </a:r>
            <a:endParaRPr sz="1200" dirty="0"/>
          </a:p>
          <a:p>
            <a: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200" dirty="0"/>
              <a:t>Tunica Intima: Inner Layer </a:t>
            </a:r>
            <a:endParaRPr sz="1200" dirty="0"/>
          </a:p>
          <a:p>
            <a: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200" dirty="0"/>
              <a:t>Medical device interface </a:t>
            </a:r>
            <a:endParaRPr sz="1200" dirty="0"/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Arteries Exhibit Complex Viscoelastic behavior</a:t>
            </a:r>
            <a:endParaRPr sz="1400" dirty="0"/>
          </a:p>
          <a:p>
            <a: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Time, Pressure, Volume Dependent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Hardness [5]</a:t>
            </a:r>
            <a:endParaRPr sz="14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Measured With Shore Durometer</a:t>
            </a:r>
            <a:endParaRPr sz="1400" dirty="0"/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Device Sealing</a:t>
            </a:r>
            <a:endParaRPr sz="1400" dirty="0"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857" y="569476"/>
            <a:ext cx="2628900" cy="207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04769-790A-48D9-A6F7-2143BA6D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06" y="2766203"/>
            <a:ext cx="1639701" cy="217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Project D</a:t>
            </a:r>
            <a:r>
              <a:rPr lang="en"/>
              <a:t>e</a:t>
            </a:r>
            <a:r>
              <a:rPr lang="en" sz="2800"/>
              <a:t>scription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Noah Wick</a:t>
            </a:r>
            <a:endParaRPr sz="12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025" y="680675"/>
            <a:ext cx="3374149" cy="3967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Arterial Wall Properties</a:t>
            </a:r>
            <a:endParaRPr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Hardness [5]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No Mathematical Calculations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Measured with Shore durometer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41 Shore 00 ~ 5 Shore A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Elasticity, Compliance, Viscoelastic Response [6]</a:t>
            </a:r>
            <a:endParaRPr sz="1400"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Intima layer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Standard linear solid model</a:t>
            </a:r>
            <a:endParaRPr dirty="0"/>
          </a:p>
          <a:p>
            <a:pPr marL="137160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</a:pPr>
            <a:r>
              <a:rPr lang="en" sz="1200" dirty="0"/>
              <a:t>Maxwell Representation</a:t>
            </a:r>
            <a:endParaRPr sz="1200" dirty="0"/>
          </a:p>
          <a:p>
            <a:pPr marL="285750" lvl="0" indent="-2857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marL="1200150" lvl="0" indent="-285750" algn="l" rtl="0">
              <a:spcBef>
                <a:spcPts val="1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marL="1200150" lvl="0" indent="-285750" algn="l" rtl="0">
              <a:spcBef>
                <a:spcPts val="1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marL="1200150" lvl="0" indent="-285750" algn="l" rtl="0">
              <a:spcBef>
                <a:spcPts val="1600"/>
              </a:spcBef>
              <a:spcAft>
                <a:spcPts val="160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609" y="2866289"/>
            <a:ext cx="36480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Properties of Casting Materials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Hardness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15 - 40 Shore A 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Softening Agent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May Increase Viscous Behavior?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Elasticity, Compliance, Viscoelastic response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Hybrid Rheometer Testing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Complex Modulus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Storage Modulus</a:t>
            </a:r>
            <a:endParaRPr sz="1400" dirty="0"/>
          </a:p>
          <a:p>
            <a:pPr lvl="2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Loss Modulus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Viscosity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Ø"/>
            </a:pPr>
            <a:r>
              <a:rPr lang="en" sz="1400" dirty="0"/>
              <a:t>Manufacturing</a:t>
            </a:r>
            <a:endParaRPr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65887" y="12423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Requirements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Chadrick Jennings</a:t>
            </a:r>
            <a:endParaRPr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 Requirements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Safe per ANSI/OSHA (10)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Easy to Move (3)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Stable Base (4)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Mimic Anatomical Flow Conditions (8) 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Match Aneurysm Mechanical Properties (7)</a:t>
            </a:r>
            <a:endParaRPr sz="1400" dirty="0"/>
          </a:p>
          <a:p>
            <a:pPr marL="74295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marL="285750" lvl="0" indent="-285750" algn="l" rtl="0">
              <a:spcBef>
                <a:spcPts val="1200"/>
              </a:spcBef>
              <a:spcAft>
                <a:spcPts val="160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4294967295"/>
          </p:nvPr>
        </p:nvSpPr>
        <p:spPr>
          <a:xfrm>
            <a:off x="4572000" y="1152525"/>
            <a:ext cx="45720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Match Aneurysm Geometry (9)</a:t>
            </a:r>
            <a:endParaRPr sz="14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Allow Visualization of Device  Deployment (9)</a:t>
            </a:r>
            <a:endParaRPr sz="14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Replicable Manufacturing Process (9)</a:t>
            </a:r>
            <a:endParaRPr sz="14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Display Pressure (5)</a:t>
            </a:r>
            <a:endParaRPr sz="14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Display Flow Rate (5)</a:t>
            </a:r>
            <a:endParaRPr sz="1400" dirty="0"/>
          </a:p>
          <a:p>
            <a:pPr marL="742950" lvl="0" indent="-285750" algn="l" rtl="0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  <a:p>
            <a:pPr lvl="0" algn="l" rtl="0">
              <a:spcBef>
                <a:spcPts val="1200"/>
              </a:spcBef>
              <a:spcAft>
                <a:spcPts val="1600"/>
              </a:spcAft>
              <a:buClrTx/>
              <a:buFont typeface="Wingdings" panose="05000000000000000000" pitchFamily="2" charset="2"/>
              <a:buChar char="Ø"/>
            </a:pPr>
            <a:endParaRPr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 </a:t>
            </a: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311700" y="99783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" sz="1400" dirty="0"/>
              <a:t>How They’ve Changed: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Removed ‘Display aneurysm volume’</a:t>
            </a:r>
            <a:endParaRPr sz="14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Increased ranking of ‘Repeatable manufacturing process’ to 9</a:t>
            </a:r>
            <a:endParaRPr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311700" y="76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" sz="1400" dirty="0"/>
              <a:t>Does the Design stack up?</a:t>
            </a:r>
            <a:endParaRPr sz="1400"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Aneurysm model with anatomical geometry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Materials selected to closely mimic mechanical properties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Clear materials to see device deployed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Pump with appropriate pressure head to get accurate anatomical flow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Sensors to measure pressure and flow rate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</a:pPr>
            <a:r>
              <a:rPr lang="en" sz="1400" dirty="0"/>
              <a:t>GUI to display data</a:t>
            </a:r>
            <a:endParaRPr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453940" y="1215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 &amp; Budget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Nicholas Norris</a:t>
            </a:r>
            <a:endParaRPr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l="-84" t="7582"/>
          <a:stretch/>
        </p:blipFill>
        <p:spPr>
          <a:xfrm>
            <a:off x="430999" y="826346"/>
            <a:ext cx="8282001" cy="315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3">
            <a:alphaModFix/>
          </a:blip>
          <a:srcRect l="-1" t="4281"/>
          <a:stretch/>
        </p:blipFill>
        <p:spPr>
          <a:xfrm>
            <a:off x="311700" y="763725"/>
            <a:ext cx="8520726" cy="330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311699" y="6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Budget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640050"/>
            <a:ext cx="8520600" cy="42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854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94580" y="658193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Aneurysm</a:t>
            </a:r>
            <a:r>
              <a:rPr lang="en" dirty="0"/>
              <a:t>: Abnormal bulge on blood vessel caused by localized weak spot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Aortic-Common Iliac Bifurcation</a:t>
            </a:r>
            <a:r>
              <a:rPr lang="en" dirty="0"/>
              <a:t>: Location in which aortic artery bifurcates into two common iliac arteries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Rate of occurrence: </a:t>
            </a:r>
            <a:r>
              <a:rPr lang="en" dirty="0"/>
              <a:t>2-4% in U.S. Adult Population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Rate of Mortality: </a:t>
            </a:r>
            <a:r>
              <a:rPr lang="en" dirty="0"/>
              <a:t>50-70% if rupture occurs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Risk Factors</a:t>
            </a:r>
            <a:r>
              <a:rPr lang="en" dirty="0"/>
              <a:t>: 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dirty="0"/>
              <a:t>Age 50+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dirty="0"/>
              <a:t>Tobacco use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dirty="0"/>
              <a:t>Gender (male)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Ø"/>
            </a:pPr>
            <a:r>
              <a:rPr lang="en" dirty="0"/>
              <a:t>Coronary artery disease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280" y="658193"/>
            <a:ext cx="2800600" cy="353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[1]	Neutrium.net, ‘Pressure Loss from Fittings - Excess Head (K) Method’, 2012. [Online]. Available: https://neutrium.net/fluid_flow/pressure-loss-from-fittings-excess-head-k-method/. [Accessed: 06- April- 2019]	 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[2]	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J. Pritchard, J. W. Mitchell, Fox and McDonald’s Introduction to Fluid Mechanics, 9th Ed. United States of America: Wiley, 2015. 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[3]	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F. Brater, H. W. King, ‘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Handbook of Hydraulics’, 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1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Ed. Boston: McGraw Hill, 1996. 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[4]   C. Maclean, "Shore OO Hardness Measurement of Bovine Aorta and Mock Vessel Materials for Endovascular Device Design".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[5]   G. E. M. et. al., "Arterial Compliance," in </a:t>
            </a:r>
            <a:r>
              <a:rPr lang="en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Cardiovascular Medicine</a:t>
            </a: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London, Springer, 2007, pp. 1811-1825.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[6]   A. Lundkvist et al, "Viscoelastic Properties of Healthy Human Artery," in </a:t>
            </a:r>
            <a:r>
              <a:rPr lang="en" sz="11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 Research Society Conference Proceedings</a:t>
            </a: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San Francisco, CA, 1998.</a:t>
            </a: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67360" y="43092"/>
            <a:ext cx="83649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Project Description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61579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</a:rPr>
              <a:t>Problem</a:t>
            </a:r>
            <a:endParaRPr sz="14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Create a Realistic Model of the Human Iliac Bifurcation for Peripheral Endovascular Device Testing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</a:rPr>
              <a:t>Sponsor</a:t>
            </a:r>
            <a:endParaRPr sz="1400" b="1" u="sng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WL Gore and Associates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</a:rPr>
              <a:t>Faculty advisor</a:t>
            </a:r>
            <a:endParaRPr sz="1400" b="1" u="sng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 Dr. Tim Becker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</a:rPr>
              <a:t>Importance</a:t>
            </a:r>
            <a:endParaRPr sz="1400" b="1" u="sng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Advance medical device technology, Ethical considerations, Ultimately save lives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066" y="2078316"/>
            <a:ext cx="2032375" cy="1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9947" y="120508"/>
            <a:ext cx="88631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Black Box Model</a:t>
            </a:r>
            <a:endParaRPr dirty="0"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1045" t="30609" r="199" b="200"/>
          <a:stretch/>
        </p:blipFill>
        <p:spPr>
          <a:xfrm>
            <a:off x="803124" y="747393"/>
            <a:ext cx="6417249" cy="281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87806" y="1718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Functional Model </a:t>
            </a:r>
            <a:endParaRPr dirty="0"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l="5911" t="4966" r="3198" b="4711"/>
          <a:stretch/>
        </p:blipFill>
        <p:spPr>
          <a:xfrm>
            <a:off x="542109" y="798750"/>
            <a:ext cx="6054635" cy="358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86738" y="10444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Description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Seth Mabes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Design Description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689838" y="839752"/>
            <a:ext cx="498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00" y="0"/>
            <a:ext cx="3740700" cy="40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27;p21"/>
          <p:cNvSpPr/>
          <p:nvPr/>
        </p:nvSpPr>
        <p:spPr>
          <a:xfrm>
            <a:off x="6358800" y="3591050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28;p21"/>
          <p:cNvSpPr txBox="1"/>
          <p:nvPr/>
        </p:nvSpPr>
        <p:spPr>
          <a:xfrm>
            <a:off x="6409875" y="3532700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129;p21"/>
          <p:cNvCxnSpPr>
            <a:stCxn id="26" idx="7"/>
          </p:cNvCxnSpPr>
          <p:nvPr/>
        </p:nvCxnSpPr>
        <p:spPr>
          <a:xfrm rot="10800000" flipH="1">
            <a:off x="6592844" y="3196206"/>
            <a:ext cx="353400" cy="4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130;p21"/>
          <p:cNvSpPr/>
          <p:nvPr/>
        </p:nvSpPr>
        <p:spPr>
          <a:xfrm>
            <a:off x="6060850" y="2924575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30" name="Google Shape;131;p21"/>
          <p:cNvCxnSpPr>
            <a:stCxn id="29" idx="7"/>
          </p:cNvCxnSpPr>
          <p:nvPr/>
        </p:nvCxnSpPr>
        <p:spPr>
          <a:xfrm rot="10800000" flipH="1">
            <a:off x="6294894" y="2784431"/>
            <a:ext cx="1139700" cy="18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132;p21"/>
          <p:cNvSpPr/>
          <p:nvPr/>
        </p:nvSpPr>
        <p:spPr>
          <a:xfrm>
            <a:off x="7550600" y="203850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2" name="Google Shape;133;p21"/>
          <p:cNvSpPr/>
          <p:nvPr/>
        </p:nvSpPr>
        <p:spPr>
          <a:xfrm>
            <a:off x="8162175" y="23522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33" name="Google Shape;134;p21"/>
          <p:cNvCxnSpPr>
            <a:stCxn id="31" idx="2"/>
          </p:cNvCxnSpPr>
          <p:nvPr/>
        </p:nvCxnSpPr>
        <p:spPr>
          <a:xfrm flipH="1">
            <a:off x="7174100" y="340950"/>
            <a:ext cx="376500" cy="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35;p21"/>
          <p:cNvCxnSpPr>
            <a:stCxn id="32" idx="3"/>
          </p:cNvCxnSpPr>
          <p:nvPr/>
        </p:nvCxnSpPr>
        <p:spPr>
          <a:xfrm flipH="1">
            <a:off x="7660362" y="469269"/>
            <a:ext cx="542100" cy="2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136;p21"/>
          <p:cNvSpPr/>
          <p:nvPr/>
        </p:nvSpPr>
        <p:spPr>
          <a:xfrm>
            <a:off x="8130800" y="63387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6" name="Google Shape;137;p21"/>
          <p:cNvSpPr/>
          <p:nvPr/>
        </p:nvSpPr>
        <p:spPr>
          <a:xfrm>
            <a:off x="8656125" y="933050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37" name="Google Shape;138;p21"/>
          <p:cNvCxnSpPr>
            <a:stCxn id="35" idx="3"/>
          </p:cNvCxnSpPr>
          <p:nvPr/>
        </p:nvCxnSpPr>
        <p:spPr>
          <a:xfrm flipH="1">
            <a:off x="7879787" y="867919"/>
            <a:ext cx="2913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39;p21"/>
          <p:cNvCxnSpPr>
            <a:stCxn id="36" idx="3"/>
          </p:cNvCxnSpPr>
          <p:nvPr/>
        </p:nvCxnSpPr>
        <p:spPr>
          <a:xfrm flipH="1">
            <a:off x="8083812" y="1167094"/>
            <a:ext cx="612600" cy="1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40;p21"/>
          <p:cNvSpPr/>
          <p:nvPr/>
        </p:nvSpPr>
        <p:spPr>
          <a:xfrm>
            <a:off x="8656125" y="1513250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cxnSp>
        <p:nvCxnSpPr>
          <p:cNvPr id="40" name="Google Shape;141;p21"/>
          <p:cNvCxnSpPr>
            <a:stCxn id="39" idx="3"/>
          </p:cNvCxnSpPr>
          <p:nvPr/>
        </p:nvCxnSpPr>
        <p:spPr>
          <a:xfrm flipH="1">
            <a:off x="8475481" y="1747294"/>
            <a:ext cx="220800" cy="15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142;p21"/>
          <p:cNvSpPr/>
          <p:nvPr/>
        </p:nvSpPr>
        <p:spPr>
          <a:xfrm>
            <a:off x="7093650" y="3638075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42" name="Google Shape;143;p21"/>
          <p:cNvCxnSpPr>
            <a:stCxn id="41" idx="0"/>
          </p:cNvCxnSpPr>
          <p:nvPr/>
        </p:nvCxnSpPr>
        <p:spPr>
          <a:xfrm rot="10800000" flipH="1">
            <a:off x="7230750" y="3065675"/>
            <a:ext cx="470400" cy="5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144;p21"/>
          <p:cNvSpPr/>
          <p:nvPr/>
        </p:nvSpPr>
        <p:spPr>
          <a:xfrm>
            <a:off x="8867825" y="255607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44" name="Google Shape;145;p21"/>
          <p:cNvCxnSpPr>
            <a:stCxn id="43" idx="2"/>
          </p:cNvCxnSpPr>
          <p:nvPr/>
        </p:nvCxnSpPr>
        <p:spPr>
          <a:xfrm flipH="1">
            <a:off x="8248325" y="2693175"/>
            <a:ext cx="619500" cy="1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74" y="811880"/>
            <a:ext cx="5514201" cy="26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00" y="0"/>
            <a:ext cx="3740700" cy="40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Design Description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21"/>
          <p:cNvSpPr/>
          <p:nvPr/>
        </p:nvSpPr>
        <p:spPr>
          <a:xfrm>
            <a:off x="6358800" y="3591050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6409875" y="3532700"/>
            <a:ext cx="274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21"/>
          <p:cNvCxnSpPr>
            <a:stCxn id="127" idx="7"/>
          </p:cNvCxnSpPr>
          <p:nvPr/>
        </p:nvCxnSpPr>
        <p:spPr>
          <a:xfrm rot="10800000" flipH="1">
            <a:off x="6592844" y="3196206"/>
            <a:ext cx="353400" cy="4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21"/>
          <p:cNvSpPr/>
          <p:nvPr/>
        </p:nvSpPr>
        <p:spPr>
          <a:xfrm>
            <a:off x="6060850" y="2924575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31" name="Google Shape;131;p21"/>
          <p:cNvCxnSpPr>
            <a:stCxn id="130" idx="7"/>
          </p:cNvCxnSpPr>
          <p:nvPr/>
        </p:nvCxnSpPr>
        <p:spPr>
          <a:xfrm rot="10800000" flipH="1">
            <a:off x="6294894" y="2784431"/>
            <a:ext cx="1139700" cy="18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21"/>
          <p:cNvSpPr/>
          <p:nvPr/>
        </p:nvSpPr>
        <p:spPr>
          <a:xfrm>
            <a:off x="7550600" y="203850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8162175" y="23522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34" name="Google Shape;134;p21"/>
          <p:cNvCxnSpPr>
            <a:stCxn id="132" idx="2"/>
          </p:cNvCxnSpPr>
          <p:nvPr/>
        </p:nvCxnSpPr>
        <p:spPr>
          <a:xfrm flipH="1">
            <a:off x="7174100" y="340950"/>
            <a:ext cx="376500" cy="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21"/>
          <p:cNvCxnSpPr>
            <a:stCxn id="133" idx="3"/>
          </p:cNvCxnSpPr>
          <p:nvPr/>
        </p:nvCxnSpPr>
        <p:spPr>
          <a:xfrm flipH="1">
            <a:off x="7660362" y="469269"/>
            <a:ext cx="542100" cy="2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1"/>
          <p:cNvSpPr/>
          <p:nvPr/>
        </p:nvSpPr>
        <p:spPr>
          <a:xfrm>
            <a:off x="8130800" y="63387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8656125" y="933050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138" name="Google Shape;138;p21"/>
          <p:cNvCxnSpPr>
            <a:stCxn id="136" idx="3"/>
          </p:cNvCxnSpPr>
          <p:nvPr/>
        </p:nvCxnSpPr>
        <p:spPr>
          <a:xfrm flipH="1">
            <a:off x="7879787" y="867919"/>
            <a:ext cx="2913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21"/>
          <p:cNvCxnSpPr>
            <a:stCxn id="137" idx="3"/>
          </p:cNvCxnSpPr>
          <p:nvPr/>
        </p:nvCxnSpPr>
        <p:spPr>
          <a:xfrm flipH="1">
            <a:off x="8083812" y="1167094"/>
            <a:ext cx="612600" cy="1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1"/>
          <p:cNvSpPr/>
          <p:nvPr/>
        </p:nvSpPr>
        <p:spPr>
          <a:xfrm>
            <a:off x="8656125" y="1513250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cxnSp>
        <p:nvCxnSpPr>
          <p:cNvPr id="141" name="Google Shape;141;p21"/>
          <p:cNvCxnSpPr>
            <a:stCxn id="140" idx="3"/>
          </p:cNvCxnSpPr>
          <p:nvPr/>
        </p:nvCxnSpPr>
        <p:spPr>
          <a:xfrm flipH="1">
            <a:off x="8475481" y="1747294"/>
            <a:ext cx="220800" cy="15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1"/>
          <p:cNvSpPr/>
          <p:nvPr/>
        </p:nvSpPr>
        <p:spPr>
          <a:xfrm>
            <a:off x="7093650" y="3638075"/>
            <a:ext cx="2742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143" name="Google Shape;143;p21"/>
          <p:cNvCxnSpPr>
            <a:stCxn id="142" idx="0"/>
          </p:cNvCxnSpPr>
          <p:nvPr/>
        </p:nvCxnSpPr>
        <p:spPr>
          <a:xfrm rot="10800000" flipH="1">
            <a:off x="7230750" y="3065675"/>
            <a:ext cx="470400" cy="5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1"/>
          <p:cNvSpPr/>
          <p:nvPr/>
        </p:nvSpPr>
        <p:spPr>
          <a:xfrm>
            <a:off x="8867825" y="2556075"/>
            <a:ext cx="275100" cy="27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45" name="Google Shape;145;p21"/>
          <p:cNvCxnSpPr>
            <a:stCxn id="144" idx="2"/>
          </p:cNvCxnSpPr>
          <p:nvPr/>
        </p:nvCxnSpPr>
        <p:spPr>
          <a:xfrm flipH="1">
            <a:off x="8248325" y="2693175"/>
            <a:ext cx="619500" cy="1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21"/>
          <p:cNvSpPr txBox="1"/>
          <p:nvPr/>
        </p:nvSpPr>
        <p:spPr>
          <a:xfrm>
            <a:off x="346450" y="710169"/>
            <a:ext cx="5237700" cy="3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The tank holds the fluid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Heater heats Fluid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Pump moves fluid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Tubing carries fluid to bifurcation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Box holds bifurcation steady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DAQ collects data from sensors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GUI displays DAQ data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Cart holds system and allows maneuverability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981</Words>
  <Application>Microsoft Office PowerPoint</Application>
  <PresentationFormat>On-screen Show (16:9)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Wingdings 3</vt:lpstr>
      <vt:lpstr>Facet</vt:lpstr>
      <vt:lpstr>W.L. Gore Iliac Bifurcation Aneurysm Model</vt:lpstr>
      <vt:lpstr>Project Description  Noah Wick</vt:lpstr>
      <vt:lpstr>Background</vt:lpstr>
      <vt:lpstr>Project Description</vt:lpstr>
      <vt:lpstr>Black Box Model</vt:lpstr>
      <vt:lpstr>Functional Model </vt:lpstr>
      <vt:lpstr>Design Description  Seth Mabes</vt:lpstr>
      <vt:lpstr>Design Description </vt:lpstr>
      <vt:lpstr>Design Description </vt:lpstr>
      <vt:lpstr>Analyses Summary  The Team </vt:lpstr>
      <vt:lpstr>CAD - Solidworks model </vt:lpstr>
      <vt:lpstr>Diameters, lengths, wall thicknesses</vt:lpstr>
      <vt:lpstr>Radii of Curvature and Angles of Take off </vt:lpstr>
      <vt:lpstr>Fluid Flow Analysis - Chadrick Jennings</vt:lpstr>
      <vt:lpstr>PowerPoint Presentation</vt:lpstr>
      <vt:lpstr>Fluid Flow Analysis (cont.)</vt:lpstr>
      <vt:lpstr>Manufacturing Analysis - Seth Mabes</vt:lpstr>
      <vt:lpstr>Lost wax method</vt:lpstr>
      <vt:lpstr>Materials - Noah Wick </vt:lpstr>
      <vt:lpstr>Arterial Wall Properties</vt:lpstr>
      <vt:lpstr>Mechanical Properties of Casting Materials</vt:lpstr>
      <vt:lpstr>Design Requirements  Chadrick Jennings</vt:lpstr>
      <vt:lpstr>Design Requirements </vt:lpstr>
      <vt:lpstr>Design Requirements </vt:lpstr>
      <vt:lpstr>Design Requirements</vt:lpstr>
      <vt:lpstr>Schedule &amp; Budget  Nicholas Norris</vt:lpstr>
      <vt:lpstr>Schedule</vt:lpstr>
      <vt:lpstr>Schedule</vt:lpstr>
      <vt:lpstr>Current Budget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W.L. Gore Iliac Bifurcation Aneurysm Model</dc:title>
  <dc:creator>Michael s Mabes</dc:creator>
  <cp:lastModifiedBy>Admin</cp:lastModifiedBy>
  <cp:revision>11</cp:revision>
  <dcterms:modified xsi:type="dcterms:W3CDTF">2019-04-16T05:33:22Z</dcterms:modified>
</cp:coreProperties>
</file>